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73" r:id="rId3"/>
    <p:sldId id="257" r:id="rId4"/>
    <p:sldId id="260" r:id="rId5"/>
    <p:sldId id="274" r:id="rId6"/>
    <p:sldId id="261" r:id="rId7"/>
    <p:sldId id="262" r:id="rId8"/>
    <p:sldId id="275" r:id="rId9"/>
    <p:sldId id="276" r:id="rId10"/>
    <p:sldId id="277" r:id="rId11"/>
    <p:sldId id="278" r:id="rId12"/>
    <p:sldId id="279" r:id="rId13"/>
    <p:sldId id="280" r:id="rId14"/>
    <p:sldId id="282" r:id="rId15"/>
    <p:sldId id="284" r:id="rId16"/>
    <p:sldId id="283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110"/>
    <p:restoredTop sz="96012"/>
  </p:normalViewPr>
  <p:slideViewPr>
    <p:cSldViewPr snapToObjects="1" showGuides="1">
      <p:cViewPr varScale="1">
        <p:scale>
          <a:sx n="190" d="100"/>
          <a:sy n="190" d="100"/>
        </p:scale>
        <p:origin x="216" y="8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66E53-286F-D74D-BD69-9BCDCFD01632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EDE20-CED9-4E44-8AD6-77066A00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5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24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25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55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78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6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5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2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71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9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67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EDE20-CED9-4E44-8AD6-77066A0083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0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1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9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4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9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92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4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9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8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8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6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6CECE-D6FF-4C4E-9626-9DF9337DF45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6EE4A-B507-5D43-85D7-A823BEEA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CsXWT0p0DbE/maxresdefault.jpg" TargetMode="External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hyperlink" Target="https://s-media-cache-ak0.pinimg.com/236x/9b/1f/65/9b1f658e56c731c72ed5e6c69fcba28a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stems2win.com/images/misc/vsm-process-flow-large.png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hyperlink" Target="https://media.licdn.com/mpr/mpr/shrinknp_800_800/p/4/005/0ab/373/1820edb.png" TargetMode="External"/><Relationship Id="rId4" Type="http://schemas.openxmlformats.org/officeDocument/2006/relationships/hyperlink" Target="http://leadinganswers.typepad.com/.a/6a00d834527c1469e2014e8bd63793970d-600w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paccpronetwork.com/wp-content/uploads/2014/12/Small-Business-Goal-Setting.jpg" TargetMode="External"/><Relationship Id="rId7" Type="http://schemas.openxmlformats.org/officeDocument/2006/relationships/image" Target="../media/image2.jpeg"/><Relationship Id="rId2" Type="http://schemas.openxmlformats.org/officeDocument/2006/relationships/hyperlink" Target="https://s3.amazonaws.com/lowres.cartoonstock.com/history-caveman-neanderthal-hunt-hunter-hunting-rman9387_low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hyperlink" Target="NULL" TargetMode="External"/><Relationship Id="rId10" Type="http://schemas.openxmlformats.org/officeDocument/2006/relationships/image" Target="../media/image5.jpeg"/><Relationship Id="rId4" Type="http://schemas.openxmlformats.org/officeDocument/2006/relationships/hyperlink" Target="http://www.leadershipandchangemagazine.com/wp-content/uploads/2016/06/m_Happy-300x169.jpg" TargetMode="External"/><Relationship Id="rId9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4.bp.blogspot.com/-cWlUkbq74TY/UFPz4ALO0lI/AAAAAAAAZKk/6ij7sXwh9Yg/s640/meetingitisinside1.jpeg" TargetMode="External"/><Relationship Id="rId7" Type="http://schemas.openxmlformats.org/officeDocument/2006/relationships/image" Target="../media/image8.jpeg"/><Relationship Id="rId2" Type="http://schemas.openxmlformats.org/officeDocument/2006/relationships/hyperlink" Target="http://prize-performance.com/wp-content/uploads/2015/04/Price-Tag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hyperlink" Target="http://3.bp.blogspot.com/-JPJJ3bFWjHw/VkEUntQp5WI/AAAAAAAADVQ/Vfkt7-16uB0/s1600/priorities.jpg" TargetMode="External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-core.s3.amazonaws.com/production/uploads/program/default_image/337/Technical-Recruiting-Techniques-To-Attract-Top-Talent.jpg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hyperlink" Target="https://qph.ec.quoracdn.net/main-qimg-84eabe5c5c962ac7c45a131fb215bb06-c?convert_to_webp=tru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://www.digitalfilmacademy.edu/wp-content/uploads/2014/05/cut-costs.jpg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ohnhalter.files.wordpress.com/2010/11/no-empowerment.png" TargetMode="External"/><Relationship Id="rId11" Type="http://schemas.openxmlformats.org/officeDocument/2006/relationships/image" Target="../media/image18.jpeg"/><Relationship Id="rId5" Type="http://schemas.openxmlformats.org/officeDocument/2006/relationships/hyperlink" Target="http://vietstar-research.com/pic/Service/images/20.jpg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farm7.staticflickr.com/6216/6287794533_3c02abf913.jpg" TargetMode="Externa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ortheast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hyperlink" Target="https://media.licdn.com/mpr/mpr/shrinknp_800_800/AAEAAQAAAAAAAAauAAAAJGMwNTg1NTI0LThjMTYtNGRjYS04M2I5LThmNzgyYjJmZmYzMw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blogs.psychcentral.com/angst-anxiety/files/2013/03/controlling-relationships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2coe.org/wp-content/uploads/2015/01/Concept-C2-confusing-and-vague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5000">
              <a:schemeClr val="accent2"/>
            </a:gs>
            <a:gs pos="69000">
              <a:schemeClr val="accent2">
                <a:lumMod val="75000"/>
              </a:schemeClr>
            </a:gs>
            <a:gs pos="100000">
              <a:schemeClr val="accent2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80016"/>
            <a:ext cx="9144000" cy="1828800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0" y="666750"/>
            <a:ext cx="9144000" cy="18288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Tactics for Influencing Executives and Middle Management - Leading Change</a:t>
            </a:r>
            <a:endParaRPr lang="en-US" sz="4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876550"/>
            <a:ext cx="5181600" cy="914400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81000" y="2863284"/>
            <a:ext cx="4800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DevOps Enterprise Summit</a:t>
            </a:r>
            <a:endParaRPr lang="en-US" sz="2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November 8, 2016</a:t>
            </a:r>
            <a:endParaRPr lang="en-US" sz="2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73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92688"/>
            <a:ext cx="6192020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600" dirty="0">
                <a:latin typeface="Helvetica" charset="0"/>
                <a:cs typeface="Helvetica"/>
              </a:rPr>
              <a:t>http://2.bp.blogspot.com/-gWDVbQDQbN8/UYyUXBiUfxI/AAAAAAAAAHA/K3PkiC6B508/s1600/low-cost.png</a:t>
            </a:r>
          </a:p>
          <a:p>
            <a:r>
              <a:rPr lang="en-US" sz="600" dirty="0">
                <a:latin typeface="Helvetica" charset="0"/>
                <a:cs typeface="Helvetica"/>
              </a:rPr>
              <a:t>http://www.htgpeergroups.com/wp-content/uploads/2016/05/istock_000016338626small_2_its_value.jpg</a:t>
            </a:r>
          </a:p>
          <a:p>
            <a:endParaRPr lang="en-US" sz="600" dirty="0">
              <a:latin typeface="Helvetica" charset="0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9050"/>
            <a:ext cx="9144000" cy="1732048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19050"/>
            <a:ext cx="16817975" cy="156966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From low cost provider to </a:t>
            </a:r>
            <a:endParaRPr lang="en-US" sz="4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enabling business value.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3618880" y="2702791"/>
            <a:ext cx="1201738" cy="155452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w-co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3" y="1862587"/>
            <a:ext cx="3238500" cy="3031676"/>
          </a:xfrm>
          <a:prstGeom prst="rect">
            <a:avLst/>
          </a:prstGeom>
        </p:spPr>
      </p:pic>
      <p:pic>
        <p:nvPicPr>
          <p:cNvPr id="9" name="Picture 8" descr="istock_000016338626small_2_its_valu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313" y="1892300"/>
            <a:ext cx="3797433" cy="29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10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92688"/>
            <a:ext cx="6192020" cy="55399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600" dirty="0">
                <a:latin typeface="Helvetica" charset="0"/>
                <a:cs typeface="Helvetica"/>
                <a:hlinkClick r:id="rId3"/>
              </a:rPr>
              <a:t>https://i.ytimg.com/vi/CsXWT0p0DbE/maxresdefault.jpg</a:t>
            </a:r>
          </a:p>
          <a:p>
            <a:r>
              <a:rPr lang="en-US" sz="600" dirty="0">
                <a:latin typeface="Helvetica" charset="0"/>
                <a:cs typeface="Helvetica"/>
                <a:hlinkClick r:id="rId4"/>
              </a:rPr>
              <a:t>https://s-media-cache-ak0.pinimg.com/236x/9b/1f/65/9b1f658e56c731c72ed5e6c69fcba28a.jpg</a:t>
            </a:r>
          </a:p>
          <a:p>
            <a:r>
              <a:rPr lang="en-US" sz="600" dirty="0">
                <a:latin typeface="Helvetica" charset="0"/>
                <a:cs typeface="Helvetica"/>
              </a:rPr>
              <a:t>http://www.stunningmesh.com/wp-content/uploads/2010/12/article3-experimenting-is-key-to-success.jpg</a:t>
            </a:r>
          </a:p>
          <a:p>
            <a:endParaRPr lang="en-US" sz="600" dirty="0">
              <a:latin typeface="Helvetica" charset="0"/>
              <a:cs typeface="Helvetica"/>
            </a:endParaRPr>
          </a:p>
          <a:p>
            <a:endParaRPr lang="en-US" sz="600" dirty="0">
              <a:latin typeface="Helvetica" charset="0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9050"/>
            <a:ext cx="9144000" cy="1732048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19050"/>
            <a:ext cx="16817975" cy="156966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From hoarding resources to </a:t>
            </a:r>
            <a:endParaRPr lang="en-US" sz="4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sharing and experimenting.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3618880" y="2702791"/>
            <a:ext cx="1201738" cy="155452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xresdefaul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5" y="1890713"/>
            <a:ext cx="3294774" cy="2906712"/>
          </a:xfrm>
          <a:prstGeom prst="rect">
            <a:avLst/>
          </a:prstGeom>
        </p:spPr>
      </p:pic>
      <p:pic>
        <p:nvPicPr>
          <p:cNvPr id="8" name="Picture 7" descr="9b1f658e56c731c72ed5e6c69fcba28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688" y="1738313"/>
            <a:ext cx="1884594" cy="2238375"/>
          </a:xfrm>
          <a:prstGeom prst="rect">
            <a:avLst/>
          </a:prstGeom>
        </p:spPr>
      </p:pic>
      <p:pic>
        <p:nvPicPr>
          <p:cNvPr id="9" name="Picture 8" descr="article3-experimenting-is-key-to-succes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528" y="2391283"/>
            <a:ext cx="2743200" cy="27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8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92688"/>
            <a:ext cx="6192020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x-none" sz="600" dirty="0">
                <a:latin typeface="Helvetica" charset="0"/>
                <a:cs typeface="Helvetica"/>
              </a:rPr>
              <a:t>http://absolutewealth.com/wp-content/uploads/2012/01/game_plan_2_58511172.jpg</a:t>
            </a:r>
            <a:endParaRPr lang="x-none" sz="600">
              <a:latin typeface="Helvetica" charset="0"/>
              <a:cs typeface="Helvetica"/>
            </a:endParaRPr>
          </a:p>
          <a:p>
            <a:endParaRPr lang="en-US" sz="600" dirty="0">
              <a:latin typeface="Helvetica" charset="0"/>
              <a:cs typeface="Helvetica"/>
            </a:endParaRPr>
          </a:p>
          <a:p>
            <a:endParaRPr lang="en-US" sz="600" dirty="0">
              <a:latin typeface="Helvetica" charset="0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9050"/>
            <a:ext cx="9144000" cy="767885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19050"/>
            <a:ext cx="16817975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Tactics...</a:t>
            </a:r>
          </a:p>
        </p:txBody>
      </p:sp>
      <p:pic>
        <p:nvPicPr>
          <p:cNvPr id="3" name="Picture 2" descr="game_plan_2_5851117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812019"/>
            <a:ext cx="9039225" cy="42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1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92688"/>
            <a:ext cx="6192020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x-none" sz="600" dirty="0">
                <a:latin typeface="Helvetica" charset="0"/>
                <a:cs typeface="Helvetica"/>
                <a:hlinkClick r:id="rId3"/>
              </a:rPr>
              <a:t>http://www.systems2win.com/images/misc/vsm-process-flow-large.png</a:t>
            </a:r>
            <a:endParaRPr lang="en-US" sz="600" dirty="0">
              <a:latin typeface="Helvetica" charset="0"/>
              <a:cs typeface="Helvetica"/>
              <a:hlinkClick r:id="rId3"/>
            </a:endParaRPr>
          </a:p>
          <a:p>
            <a:r>
              <a:rPr lang="x-none" sz="600" dirty="0">
                <a:latin typeface="Helvetica" charset="0"/>
                <a:cs typeface="Helvetica"/>
                <a:hlinkClick r:id="rId4"/>
              </a:rPr>
              <a:t>http://leadinganswers.typepad.com/.a/6a00d834527c1469e2014e8bd63793970d-600wi</a:t>
            </a:r>
            <a:endParaRPr lang="x-none" sz="600">
              <a:latin typeface="Helvetica" charset="0"/>
              <a:cs typeface="Helvetica"/>
              <a:hlinkClick r:id="rId4"/>
            </a:endParaRPr>
          </a:p>
          <a:p>
            <a:r>
              <a:rPr lang="x-none" sz="600" dirty="0">
                <a:latin typeface="Helvetica" charset="0"/>
                <a:cs typeface="Helvetica"/>
                <a:hlinkClick r:id="rId5"/>
              </a:rPr>
              <a:t>https://media.licdn.com/mpr/mpr/shrinknp_800_800/p/4/005/0ab/373/1820edb.png</a:t>
            </a:r>
          </a:p>
          <a:p>
            <a:endParaRPr lang="x-none" sz="600" dirty="0">
              <a:latin typeface="Helvetica" charset="0"/>
              <a:cs typeface="Helvetica"/>
            </a:endParaRPr>
          </a:p>
          <a:p>
            <a:endParaRPr lang="en-US" sz="600" dirty="0">
              <a:latin typeface="Helvetica" charset="0"/>
              <a:cs typeface="Helvetica"/>
            </a:endParaRPr>
          </a:p>
          <a:p>
            <a:endParaRPr lang="en-US" sz="600" dirty="0">
              <a:latin typeface="Helvetica" charset="0"/>
              <a:cs typeface="Helvetica"/>
            </a:endParaRPr>
          </a:p>
          <a:p>
            <a:endParaRPr lang="en-US" sz="600" dirty="0">
              <a:latin typeface="Helvetica" charset="0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9050"/>
            <a:ext cx="9144000" cy="823773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19050"/>
            <a:ext cx="16817975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x-none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Value Stream Mapping...</a:t>
            </a:r>
          </a:p>
        </p:txBody>
      </p:sp>
      <p:pic>
        <p:nvPicPr>
          <p:cNvPr id="4" name="Picture 3" descr="vsm-process-flow-lar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43" y="920750"/>
            <a:ext cx="8900370" cy="2182813"/>
          </a:xfrm>
          <a:prstGeom prst="rect">
            <a:avLst/>
          </a:prstGeom>
        </p:spPr>
      </p:pic>
      <p:pic>
        <p:nvPicPr>
          <p:cNvPr id="7" name="Picture 6" descr="cakevs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25" y="3369637"/>
            <a:ext cx="8878888" cy="166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6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92688"/>
            <a:ext cx="6192020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X-NONE" sz="600" dirty="0">
                <a:latin typeface="Helvetica" charset="0"/>
                <a:cs typeface="Helvetica"/>
              </a:rPr>
              <a:t>https://media.licdn.com/mpr/mpr/shrinknp_800_800/AAEAAQAAAAAAAAhrAAAAJGVkNmMxNDY4LWM4NDAtNGExZC1iMmYzLTAzZmMyYjRkZmU2Mw.png</a:t>
            </a:r>
            <a:endParaRPr lang="X-NONE" sz="600">
              <a:latin typeface="Helvetica" charset="0"/>
              <a:cs typeface="Helvetica"/>
            </a:endParaRPr>
          </a:p>
          <a:p>
            <a:r>
              <a:rPr lang="EN-US" sz="600" dirty="0">
                <a:latin typeface="Helvetica" charset="0"/>
                <a:cs typeface="Helvetica"/>
              </a:rPr>
              <a:t>http://missionqms.org/uploads/3/2/0/2/3202976/8577747_orig.jpg</a:t>
            </a:r>
          </a:p>
          <a:p>
            <a:endParaRPr lang="en-US" sz="600" dirty="0">
              <a:latin typeface="Helvetica" charset="0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9050"/>
            <a:ext cx="9144000" cy="1732048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19050"/>
            <a:ext cx="16817975" cy="156966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x-none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Connect strategy, tactics and </a:t>
            </a:r>
            <a:r>
              <a:rPr lang="x-none" sz="480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 </a:t>
            </a:r>
            <a:endParaRPr lang="en-US" sz="480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  <a:p>
            <a:r>
              <a:rPr lang="x-none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operations...</a:t>
            </a:r>
            <a:endParaRPr lang="en-US" sz="4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 descr="AAEAAQAAAAAAAAhrAAAAJGVkNmMxNDY4LWM4NDAtNGExZC1iMmYzLTAzZmMyYjRkZmU2M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2" y="2324100"/>
            <a:ext cx="2743200" cy="2111156"/>
          </a:xfrm>
          <a:prstGeom prst="rect">
            <a:avLst/>
          </a:prstGeom>
        </p:spPr>
      </p:pic>
      <p:pic>
        <p:nvPicPr>
          <p:cNvPr id="3" name="Picture 2" descr="8577747_ori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88" y="2085975"/>
            <a:ext cx="5462104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5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92688"/>
            <a:ext cx="6192020" cy="1846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600" dirty="0">
                <a:latin typeface="Helvetica" charset="0"/>
                <a:cs typeface="Helvetica"/>
              </a:rPr>
              <a:t>http</a:t>
            </a:r>
            <a:r>
              <a:rPr lang="X-NONE" sz="600" dirty="0">
                <a:latin typeface="Helvetica" charset="0"/>
                <a:cs typeface="Helvetica"/>
              </a:rPr>
              <a:t>://</a:t>
            </a:r>
            <a:r>
              <a:rPr lang="en-US" sz="600" dirty="0">
                <a:latin typeface="Helvetica" charset="0"/>
                <a:cs typeface="Helvetica"/>
              </a:rPr>
              <a:t>getlit</a:t>
            </a:r>
            <a:r>
              <a:rPr lang="X-NONE" sz="600" dirty="0">
                <a:latin typeface="Helvetica" charset="0"/>
                <a:cs typeface="Helvetica"/>
              </a:rPr>
              <a:t>.</a:t>
            </a:r>
            <a:r>
              <a:rPr lang="en-US" sz="600" dirty="0">
                <a:latin typeface="Helvetica" charset="0"/>
                <a:cs typeface="Helvetica"/>
              </a:rPr>
              <a:t>me</a:t>
            </a:r>
            <a:r>
              <a:rPr lang="x-none" sz="600" dirty="0">
                <a:latin typeface="Helvetica" charset="0"/>
                <a:cs typeface="Helvetica"/>
              </a:rPr>
              <a:t>/</a:t>
            </a:r>
            <a:r>
              <a:rPr lang="en-US" sz="600" dirty="0">
                <a:latin typeface="Helvetica" charset="0"/>
                <a:cs typeface="Helvetica"/>
              </a:rPr>
              <a:t>wp-content</a:t>
            </a:r>
            <a:r>
              <a:rPr lang="X-NONE" sz="600" dirty="0">
                <a:latin typeface="Helvetica" charset="0"/>
                <a:cs typeface="Helvetica"/>
              </a:rPr>
              <a:t>/</a:t>
            </a:r>
            <a:r>
              <a:rPr lang="en-US" sz="600" dirty="0">
                <a:latin typeface="Helvetica" charset="0"/>
                <a:cs typeface="Helvetica"/>
              </a:rPr>
              <a:t>uploads</a:t>
            </a:r>
            <a:r>
              <a:rPr lang="X-NONE" sz="600" dirty="0">
                <a:latin typeface="Helvetica" charset="0"/>
                <a:cs typeface="Helvetica"/>
              </a:rPr>
              <a:t>/</a:t>
            </a:r>
            <a:r>
              <a:rPr lang="en-US" sz="600" dirty="0">
                <a:latin typeface="Helvetica" charset="0"/>
                <a:cs typeface="Helvetica"/>
              </a:rPr>
              <a:t>catablog</a:t>
            </a:r>
            <a:r>
              <a:rPr lang="X-NONE" sz="600" dirty="0">
                <a:latin typeface="Helvetica" charset="0"/>
                <a:cs typeface="Helvetica"/>
              </a:rPr>
              <a:t>/</a:t>
            </a:r>
            <a:r>
              <a:rPr lang="en-US" sz="600" dirty="0">
                <a:latin typeface="Helvetica" charset="0"/>
                <a:cs typeface="Helvetica"/>
              </a:rPr>
              <a:t>originals</a:t>
            </a:r>
            <a:r>
              <a:rPr lang="X-NONE" sz="600" dirty="0">
                <a:latin typeface="Helvetica" charset="0"/>
                <a:cs typeface="Helvetica"/>
              </a:rPr>
              <a:t>/</a:t>
            </a:r>
            <a:r>
              <a:rPr lang="en-US" sz="600" dirty="0">
                <a:latin typeface="Helvetica" charset="0"/>
                <a:cs typeface="Helvetica"/>
              </a:rPr>
              <a:t>make-work-visible</a:t>
            </a:r>
            <a:r>
              <a:rPr lang="X-NONE" sz="600" dirty="0">
                <a:latin typeface="Helvetica" charset="0"/>
                <a:cs typeface="Helvetica"/>
              </a:rPr>
              <a:t>.png</a:t>
            </a:r>
            <a:endParaRPr lang="en-US" sz="600">
              <a:latin typeface="Helvetica" charset="0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9050"/>
            <a:ext cx="9144000" cy="823773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19050"/>
            <a:ext cx="16817975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X-NONE" sz="4800" b="1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Make work visible...</a:t>
            </a:r>
            <a:endParaRPr lang="X-NONE" sz="4800" b="1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6" descr="make-work-visib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908050"/>
            <a:ext cx="8969375" cy="41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3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89000"/>
              </a:schemeClr>
            </a:gs>
            <a:gs pos="25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075075"/>
            <a:ext cx="8210902" cy="415498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 b="1" dirty="0">
                <a:latin typeface="Helvetica" charset="0"/>
                <a:ea typeface="Helvetica" charset="0"/>
                <a:cs typeface="Helvetica" charset="0"/>
              </a:rPr>
              <a:t>Authors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Courtney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Kissler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Vice President Retail Technology, Starbucks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Eric Passmore, CTO Online Publishing and Media, Microsoft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Jeff Gallimore, Partner,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Excella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Consulting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Jeff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Robke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Senior Software Engineer – CIO Development Platform Team, IBM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Nicole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Forsgren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Director, Organizational Performance &amp; Analytics, Chef Software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Paula Thrasher, Director Digital Services, CSRA</a:t>
            </a:r>
          </a:p>
          <a:p>
            <a:pPr fontAlgn="base"/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Pauly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Comtois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VP, Hearst Business Media 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Raphael Garcia, Director of R&amp;D IT, Hewlett-Packard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Rosalind Radcliffe, Distinguished Engineer, IBM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Ross Clanton, Director/Fellow DevOps, Verizon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Scott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Nasello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Senior Manager </a:t>
            </a:r>
            <a:r>
              <a:rPr lang="EN-US" sz="1600" dirty="0"/>
              <a:t>–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Platform &amp; Systems Engineering, Columbia Sportswear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Scott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Willson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Product Marketing Director </a:t>
            </a:r>
            <a:r>
              <a:rPr lang="EN-US" sz="1600" dirty="0"/>
              <a:t>–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Release Automation,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Automic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  <a:p>
            <a:pPr fontAlgn="base"/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1600" b="1" dirty="0">
                <a:latin typeface="Helvetica" charset="0"/>
                <a:ea typeface="Helvetica" charset="0"/>
                <a:cs typeface="Helvetica" charset="0"/>
              </a:rPr>
              <a:t>Other Contributors</a:t>
            </a:r>
          </a:p>
          <a:p>
            <a:pPr fontAlgn="base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Robyn </a:t>
            </a:r>
            <a:r>
              <a:rPr lang="EN-US" sz="1600" dirty="0" err="1">
                <a:latin typeface="Helvetica" charset="0"/>
                <a:ea typeface="Helvetica" charset="0"/>
                <a:cs typeface="Helvetica" charset="0"/>
              </a:rPr>
              <a:t>Crummer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-Olson, Marketing and Communications Manager, IT Revolution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-19050"/>
            <a:ext cx="9144000" cy="914400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-19050"/>
            <a:ext cx="77861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Authors and contributors.</a:t>
            </a:r>
          </a:p>
        </p:txBody>
      </p:sp>
    </p:spTree>
    <p:extLst>
      <p:ext uri="{BB962C8B-B14F-4D97-AF65-F5344CB8AC3E}">
        <p14:creationId xmlns:p14="http://schemas.microsoft.com/office/powerpoint/2010/main" val="132923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9050"/>
            <a:ext cx="9144000" cy="788936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-19050"/>
            <a:ext cx="89154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Executives care about....</a:t>
            </a:r>
            <a:endParaRPr lang="en-US" sz="4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6996" y="4577574"/>
            <a:ext cx="4572001" cy="53860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600" dirty="0">
                <a:latin typeface="Helvetica" charset="0"/>
                <a:ea typeface="Helvetica" charset="0"/>
                <a:cs typeface="Helvetica" charset="0"/>
                <a:hlinkClick r:id="rId2"/>
              </a:rPr>
              <a:t>https://s3.amazonaws.com/lowres.cartoonstock.com/history-caveman-neanderthal-hunt-hunter-hunting-rman9387_low.jpg</a:t>
            </a:r>
            <a:endParaRPr lang="en-US" sz="6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600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http://paccpronetwork.com/wp-content/uploads/2014/12/Small-Business-Goal-Setting.jpg</a:t>
            </a:r>
            <a:endParaRPr lang="en-US" sz="6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600" dirty="0">
                <a:latin typeface="Helvetica" charset="0"/>
                <a:ea typeface="Helvetica" charset="0"/>
                <a:cs typeface="Helvetica" charset="0"/>
              </a:rPr>
              <a:t>http</a:t>
            </a:r>
            <a:r>
              <a:rPr lang="en-US" sz="500" dirty="0">
                <a:latin typeface="Helvetica" charset="0"/>
                <a:ea typeface="Helvetica" charset="0"/>
                <a:cs typeface="Helvetica" charset="0"/>
              </a:rPr>
              <a:t>://cdn2.hubspot.net/hub/78084/file-21369263-jpg/images/results_you_can_measure-resized-600.jpg</a:t>
            </a:r>
          </a:p>
          <a:p>
            <a:r>
              <a:rPr lang="en-US" sz="600" dirty="0">
                <a:latin typeface="Helvetica" charset="0"/>
                <a:ea typeface="Helvetica" charset="0"/>
                <a:cs typeface="Helvetica" charset="0"/>
                <a:hlinkClick r:id="rId4"/>
              </a:rPr>
              <a:t>http</a:t>
            </a:r>
            <a:r>
              <a:rPr lang="en-US" sz="500" dirty="0">
                <a:latin typeface="Helvetica" charset="0"/>
                <a:ea typeface="Helvetica" charset="0"/>
                <a:cs typeface="Helvetica" charset="0"/>
                <a:hlinkClick r:id="rId5" invalidUrl="http://://www.leadershipandchangemagazine.com/wp-content/uploads/2016/06/m_Happy-300x169.jpg"/>
              </a:rPr>
              <a:t>://www.leadershipandchangemagazine.com/wp-content/uploads/2016/06/m_Happy-300x169.jpg</a:t>
            </a:r>
            <a:endParaRPr lang="en-US" sz="5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500" dirty="0">
                <a:latin typeface="Helvetica" charset="0"/>
                <a:ea typeface="Helvetica" charset="0"/>
                <a:cs typeface="Helvetica" charset="0"/>
              </a:rPr>
              <a:t>http://cdn2.hubspot.net/hub/185473/file-22534370-jpg/images/avoid_risk_from_itad.jpg</a:t>
            </a:r>
          </a:p>
        </p:txBody>
      </p:sp>
      <p:pic>
        <p:nvPicPr>
          <p:cNvPr id="2" name="Picture 1" descr="prioritiz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71719"/>
            <a:ext cx="2743200" cy="1958644"/>
          </a:xfrm>
          <a:prstGeom prst="rect">
            <a:avLst/>
          </a:prstGeom>
        </p:spPr>
      </p:pic>
      <p:pic>
        <p:nvPicPr>
          <p:cNvPr id="7" name="Picture 6" descr="Small-Business-Goal-Setting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540" y="771719"/>
            <a:ext cx="2743200" cy="2021305"/>
          </a:xfrm>
          <a:prstGeom prst="rect">
            <a:avLst/>
          </a:prstGeom>
        </p:spPr>
      </p:pic>
      <p:pic>
        <p:nvPicPr>
          <p:cNvPr id="8" name="Picture 7" descr="results_you_can_measure-resized-600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7800" y="771525"/>
            <a:ext cx="2619375" cy="2029601"/>
          </a:xfrm>
          <a:prstGeom prst="rect">
            <a:avLst/>
          </a:prstGeom>
        </p:spPr>
      </p:pic>
      <p:pic>
        <p:nvPicPr>
          <p:cNvPr id="9" name="Picture 8" descr="m_Happy-300x16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560" y="2911598"/>
            <a:ext cx="2743200" cy="1545336"/>
          </a:xfrm>
          <a:prstGeom prst="rect">
            <a:avLst/>
          </a:prstGeom>
        </p:spPr>
      </p:pic>
      <p:pic>
        <p:nvPicPr>
          <p:cNvPr id="10" name="Picture 9" descr="avoid_risk_from_itad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0003" y="2911598"/>
            <a:ext cx="2383360" cy="206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0972" y="4811573"/>
            <a:ext cx="4572000" cy="538609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500" dirty="0">
                <a:latin typeface="Helvetica" charset="0"/>
                <a:ea typeface="Helvetica" charset="0"/>
                <a:cs typeface="Helvetica" charset="0"/>
                <a:hlinkClick r:id="rId2"/>
              </a:rPr>
              <a:t>http://prize-performance.com/wp-content/uploads/2015/04/Price-Tag.jpg</a:t>
            </a:r>
          </a:p>
          <a:p>
            <a:r>
              <a:rPr lang="en-US" sz="600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http://4.bp.blogspot.com/-cWlUkbq74TY/UFPz4ALO0lI/AAAAAAAAZKk/6ij7sXwh9Yg/s640/meetingitisinside1.jpeg</a:t>
            </a:r>
            <a:endParaRPr lang="en-US" sz="6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600" dirty="0">
                <a:latin typeface="Helvetica" charset="0"/>
                <a:ea typeface="Helvetica" charset="0"/>
                <a:cs typeface="Helvetica" charset="0"/>
                <a:hlinkClick r:id="rId4"/>
              </a:rPr>
              <a:t>http://3.bp.blogspot.com/-JPJJ3bFWjHw/VkEUntQp5WI/AAAAAAAADVQ/Vfkt7-16uB0/s1600/priorities.jpg</a:t>
            </a:r>
            <a:endParaRPr lang="en-US" sz="6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600" dirty="0">
                <a:latin typeface="Helvetica" charset="0"/>
                <a:ea typeface="Helvetica" charset="0"/>
                <a:cs typeface="Helvetica" charset="0"/>
              </a:rPr>
              <a:t>https://s-media-cache-ak0.pinimg.com/236x/ab/b2/c4/abb2c4d82d95723ec255f3cb377a3d1f.jpg</a:t>
            </a:r>
          </a:p>
          <a:p>
            <a:r>
              <a:rPr lang="en-US" sz="600" dirty="0">
                <a:latin typeface="Helvetica" charset="0"/>
                <a:ea typeface="Helvetica" charset="0"/>
                <a:cs typeface="Helvetica" charset="0"/>
              </a:rPr>
              <a:t>http://cdn.business2community.com/wp-content/uploads/2014/05/attract-talent.jpg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6" y="-19050"/>
            <a:ext cx="9139974" cy="156966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 anchor="t">
            <a:spAutoFit/>
          </a:bodyPr>
          <a:lstStyle/>
          <a:p>
            <a:r>
              <a:rPr lang="en-US" sz="4800" b="1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Issues the Executive encounters...</a:t>
            </a:r>
            <a:endParaRPr lang="en-US" sz="4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 descr="Price-Ta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91844"/>
            <a:ext cx="2743200" cy="1554480"/>
          </a:xfrm>
          <a:prstGeom prst="rect">
            <a:avLst/>
          </a:prstGeom>
        </p:spPr>
      </p:pic>
      <p:pic>
        <p:nvPicPr>
          <p:cNvPr id="3" name="Picture 2" descr="meetingitisinside1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" y="3192234"/>
            <a:ext cx="2743200" cy="1526458"/>
          </a:xfrm>
          <a:prstGeom prst="rect">
            <a:avLst/>
          </a:prstGeom>
        </p:spPr>
      </p:pic>
      <p:pic>
        <p:nvPicPr>
          <p:cNvPr id="5" name="Picture 4" descr="prioritie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817" y="1546363"/>
            <a:ext cx="2152650" cy="2124075"/>
          </a:xfrm>
          <a:prstGeom prst="rect">
            <a:avLst/>
          </a:prstGeom>
        </p:spPr>
      </p:pic>
      <p:pic>
        <p:nvPicPr>
          <p:cNvPr id="8" name="Picture 7" descr="abb2c4d82d95723ec255f3cb377a3d1f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9238" y="1644080"/>
            <a:ext cx="2247900" cy="2200845"/>
          </a:xfrm>
          <a:prstGeom prst="rect">
            <a:avLst/>
          </a:prstGeom>
        </p:spPr>
      </p:pic>
      <p:pic>
        <p:nvPicPr>
          <p:cNvPr id="9" name="Picture 8" descr="attract-talent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975" y="3089275"/>
            <a:ext cx="235870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8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0960" y="4476128"/>
            <a:ext cx="4572000" cy="553998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600" dirty="0">
                <a:latin typeface="Helvetica" charset="0"/>
                <a:cs typeface="Helvetica"/>
                <a:hlinkClick r:id="rId3"/>
              </a:rPr>
              <a:t>https://ga-core.s3.amazonaws.com/production/uploads/program/default_image/337/Technical-Recruiting-Techniques-To-Attract-Top-Talent.jpg</a:t>
            </a:r>
            <a:endParaRPr lang="EN-US" sz="600" dirty="0">
              <a:latin typeface="Helvetica" charset="0"/>
              <a:cs typeface="Helvetica"/>
            </a:endParaRPr>
          </a:p>
          <a:p>
            <a:r>
              <a:rPr lang="EN-US" sz="600" dirty="0">
                <a:latin typeface="Helvetica" charset="0"/>
                <a:cs typeface="Helvetica"/>
                <a:hlinkClick r:id="rId4"/>
              </a:rPr>
              <a:t>https://qph.ec.quoracdn.net/main-qimg-84eabe5c5c962ac7c45a131fb215bb06-c?convert_to_webp=true</a:t>
            </a:r>
            <a:endParaRPr lang="EN-US" sz="600" dirty="0">
              <a:latin typeface="Helvetica" charset="0"/>
              <a:cs typeface="Helvetica"/>
            </a:endParaRPr>
          </a:p>
          <a:p>
            <a:r>
              <a:rPr lang="EN-US" sz="600" dirty="0">
                <a:latin typeface="Helvetica" charset="0"/>
                <a:cs typeface="Helvetica"/>
              </a:rPr>
              <a:t>http://cdn.moneycrashers.com/wp-content/uploads/2011/06/holding-hands-paper.jpg</a:t>
            </a:r>
          </a:p>
          <a:p>
            <a:endParaRPr lang="en-US" sz="600" dirty="0">
              <a:latin typeface="Helvetica" charset="0"/>
              <a:cs typeface="Helvetic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-19050"/>
            <a:ext cx="9144000" cy="914400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19050"/>
            <a:ext cx="89154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Middle Managers care about...</a:t>
            </a:r>
            <a:endParaRPr lang="en-US" sz="4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 descr="Technical-Recruiting-Techniques-To-Attract-Top-Talen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88" y="1050925"/>
            <a:ext cx="3735387" cy="2566543"/>
          </a:xfrm>
          <a:prstGeom prst="rect">
            <a:avLst/>
          </a:prstGeom>
        </p:spPr>
      </p:pic>
      <p:pic>
        <p:nvPicPr>
          <p:cNvPr id="4" name="Picture 3" descr="main-qimg-84eabe5c5c962ac7c45a131fb215bb06-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703" y="1468120"/>
            <a:ext cx="2808633" cy="1574800"/>
          </a:xfrm>
          <a:prstGeom prst="rect">
            <a:avLst/>
          </a:prstGeom>
        </p:spPr>
      </p:pic>
      <p:pic>
        <p:nvPicPr>
          <p:cNvPr id="6" name="Picture 5" descr="holding-hands-paper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713" y="3616558"/>
            <a:ext cx="2743200" cy="10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7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0972" y="4811573"/>
            <a:ext cx="4572000" cy="707886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500" dirty="0">
                <a:latin typeface="Helvetica" charset="0"/>
                <a:ea typeface="Helvetica" charset="0"/>
                <a:cs typeface="Helvetica" charset="0"/>
                <a:hlinkClick r:id="rId3"/>
              </a:rPr>
              <a:t>http://www.digitalfilmacademy.edu/wp-content/uploads/2014/05/cut-costs.jpg</a:t>
            </a:r>
          </a:p>
          <a:p>
            <a:r>
              <a:rPr lang="en-US" sz="500" dirty="0">
                <a:latin typeface="Helvetica" charset="0"/>
                <a:ea typeface="Helvetica" charset="0"/>
                <a:cs typeface="Helvetica" charset="0"/>
                <a:hlinkClick r:id="rId4"/>
              </a:rPr>
              <a:t>https://farm7.staticflickr.com/6216/6287794533_3c02abf913.jpg</a:t>
            </a:r>
            <a:endParaRPr lang="en-US" sz="5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600" dirty="0">
                <a:latin typeface="Helvetica" charset="0"/>
                <a:ea typeface="Helvetica" charset="0"/>
                <a:cs typeface="Helvetica" charset="0"/>
                <a:hlinkClick r:id="rId5"/>
              </a:rPr>
              <a:t>http://vietstar-research.com/pic/Service/images/20.jpg</a:t>
            </a:r>
            <a:endParaRPr lang="en-US" sz="6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600" dirty="0">
                <a:latin typeface="Helvetica" charset="0"/>
                <a:ea typeface="Helvetica" charset="0"/>
                <a:cs typeface="Helvetica" charset="0"/>
                <a:hlinkClick r:id="rId6"/>
              </a:rPr>
              <a:t>https://johnhalter.files.wordpress.com/2010/11/no-empowerment.png</a:t>
            </a:r>
            <a:endParaRPr lang="en-US" sz="6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600" dirty="0">
                <a:latin typeface="Helvetica" charset="0"/>
                <a:ea typeface="Helvetica" charset="0"/>
                <a:cs typeface="Helvetica" charset="0"/>
              </a:rPr>
              <a:t>http://www.jparadigm.org/uploads/7/0/0/9/70099615/4656762_orig.jpg</a:t>
            </a:r>
          </a:p>
          <a:p>
            <a:endParaRPr lang="en-US" sz="6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26" y="-19050"/>
            <a:ext cx="9139974" cy="156966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 anchor="t">
            <a:spAutoFit/>
          </a:bodyPr>
          <a:lstStyle/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Issues the Middle Manager encounters...</a:t>
            </a:r>
            <a:endParaRPr lang="en-US" sz="4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0" name="Picture 9" descr="cut-cost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140000">
            <a:off x="-45382" y="2607055"/>
            <a:ext cx="2108200" cy="1466850"/>
          </a:xfrm>
          <a:prstGeom prst="rect">
            <a:avLst/>
          </a:prstGeom>
        </p:spPr>
      </p:pic>
      <p:pic>
        <p:nvPicPr>
          <p:cNvPr id="11" name="Picture 10" descr="6287794533_3c02abf91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0088" y="1757363"/>
            <a:ext cx="2044534" cy="2651125"/>
          </a:xfrm>
          <a:prstGeom prst="rect">
            <a:avLst/>
          </a:prstGeom>
        </p:spPr>
      </p:pic>
      <p:pic>
        <p:nvPicPr>
          <p:cNvPr id="12" name="Picture 11" descr="20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1654" y="1757909"/>
            <a:ext cx="2743200" cy="1376097"/>
          </a:xfrm>
          <a:prstGeom prst="rect">
            <a:avLst/>
          </a:prstGeom>
        </p:spPr>
      </p:pic>
      <p:pic>
        <p:nvPicPr>
          <p:cNvPr id="13" name="Picture 12" descr="no-empowermen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2481" y="3425977"/>
            <a:ext cx="2743200" cy="1389116"/>
          </a:xfrm>
          <a:prstGeom prst="rect">
            <a:avLst/>
          </a:prstGeom>
        </p:spPr>
      </p:pic>
      <p:pic>
        <p:nvPicPr>
          <p:cNvPr id="14" name="Picture 13" descr="4656762_orig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1646" y="1985963"/>
            <a:ext cx="1863055" cy="280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9050"/>
            <a:ext cx="9144000" cy="914400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-19050"/>
            <a:ext cx="89154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Target...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-41275" y="4888930"/>
            <a:ext cx="5473700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endParaRPr lang="en-US" sz="500" dirty="0">
              <a:latin typeface="Helvetica" charset="0"/>
              <a:ea typeface="Helvetica" charset="0"/>
              <a:cs typeface="Helvetica" charset="0"/>
              <a:hlinkClick r:id="rId3"/>
            </a:endParaRPr>
          </a:p>
          <a:p>
            <a:r>
              <a:rPr lang="en-US" sz="600" dirty="0">
                <a:latin typeface="Helvetica" charset="0"/>
                <a:ea typeface="Helvetica" charset="0"/>
                <a:cs typeface="Helvetica" charset="0"/>
                <a:hlinkClick r:id="rId4"/>
              </a:rPr>
              <a:t>https://media.licdn.com/mpr/mpr/shrinknp_800_800/AAEAAQAAAAAAAAauAAAAJGMwNTg1NTI0LThjMTYtNGRjYS04M2I5LThmNzgyYjJmZmYzMw.jpg</a:t>
            </a:r>
            <a:endParaRPr lang="en-US" sz="6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5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 descr="growth_mindse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" y="900113"/>
            <a:ext cx="9121775" cy="42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0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93273"/>
            <a:ext cx="4572000" cy="276999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600" dirty="0">
                <a:latin typeface="Helvetica" charset="0"/>
                <a:cs typeface="Helvetica"/>
                <a:hlinkClick r:id="rId2"/>
              </a:rPr>
              <a:t>http://blogs.psychcentral.com/angst-anxiety/files/2013/03/controlling-relationships.jpg</a:t>
            </a:r>
          </a:p>
          <a:p>
            <a:r>
              <a:rPr lang="en-US" sz="600" dirty="0">
                <a:latin typeface="Helvetica" charset="0"/>
                <a:cs typeface="Helvetica"/>
              </a:rPr>
              <a:t>http://cdn-media-1.lifehack.org/wp-content/files/2014/09/Embracing-change.jpg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19050"/>
            <a:ext cx="9144000" cy="1732048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19050"/>
            <a:ext cx="16817975" cy="156966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From controlling change to </a:t>
            </a:r>
            <a:endParaRPr lang="en-US" sz="4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embracing change.</a:t>
            </a:r>
          </a:p>
        </p:txBody>
      </p:sp>
      <p:pic>
        <p:nvPicPr>
          <p:cNvPr id="3" name="Picture 2" descr="controlling-relationship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" y="1811338"/>
            <a:ext cx="3227420" cy="3346450"/>
          </a:xfrm>
          <a:prstGeom prst="rect">
            <a:avLst/>
          </a:prstGeom>
        </p:spPr>
      </p:pic>
      <p:pic>
        <p:nvPicPr>
          <p:cNvPr id="4" name="Picture 3" descr="Embracing-chan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913" y="1831545"/>
            <a:ext cx="3965575" cy="3291318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618880" y="2702791"/>
            <a:ext cx="1201738" cy="155452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30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93273"/>
            <a:ext cx="4572000" cy="369332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600" dirty="0">
                <a:latin typeface="Helvetica" charset="0"/>
                <a:cs typeface="Helvetica"/>
                <a:hlinkClick r:id="rId3"/>
              </a:rPr>
              <a:t>http://c2coe.org/wp-content/uploads/2015/01/Concept-C2-confusing-and-vague.jpg</a:t>
            </a:r>
          </a:p>
          <a:p>
            <a:r>
              <a:rPr lang="en-US" sz="600" dirty="0">
                <a:latin typeface="Helvetica" charset="0"/>
                <a:cs typeface="Helvetica"/>
              </a:rPr>
              <a:t>https://www.fowcommunity.com/sites/default/files/redactor/women-empowerment-quotes-hd-wallpapers.jpg</a:t>
            </a:r>
          </a:p>
          <a:p>
            <a:endParaRPr lang="en-US" sz="600" dirty="0">
              <a:latin typeface="Helvetica" charset="0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9050"/>
            <a:ext cx="9144000" cy="1732048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19050"/>
            <a:ext cx="16817975" cy="156966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From command and control </a:t>
            </a:r>
            <a:endParaRPr lang="en-US" sz="4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to empowerment.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3618880" y="2702791"/>
            <a:ext cx="1201738" cy="155452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ncept-C2-confusing-and-vagu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3" y="1924050"/>
            <a:ext cx="3182681" cy="3179763"/>
          </a:xfrm>
          <a:prstGeom prst="rect">
            <a:avLst/>
          </a:prstGeom>
        </p:spPr>
      </p:pic>
      <p:pic>
        <p:nvPicPr>
          <p:cNvPr id="9" name="Picture 8" descr="women-empowerment-quotes-hd-wallpaper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867" y="1925638"/>
            <a:ext cx="4084158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39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92688"/>
            <a:ext cx="6192020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600" dirty="0">
                <a:latin typeface="Helvetica" charset="0"/>
                <a:cs typeface="Helvetica"/>
              </a:rPr>
              <a:t>https://media.licdn.com/mpr/mpr/shrinknp_400_400/AAEAAQAAAAAAAAZHAAAAJDRmYmQwMjA0LTUyZjYtNGIzOC04NjM3LWEyODkyMDc4Y2RmNA.jpg</a:t>
            </a:r>
          </a:p>
          <a:p>
            <a:r>
              <a:rPr lang="en-US" sz="600" dirty="0">
                <a:latin typeface="Helvetica" charset="0"/>
                <a:cs typeface="Helvetica"/>
              </a:rPr>
              <a:t>http://image.slidesharecdn.com/2014-01-28vsmwith5ssupply-140211122850-phpapp02/95/value-stream-mapping-what-to-do-before-you-dive-in-12-638.jpg?cb=1395410184</a:t>
            </a:r>
          </a:p>
          <a:p>
            <a:endParaRPr lang="en-US" sz="600" dirty="0">
              <a:latin typeface="Helvetica" charset="0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9050"/>
            <a:ext cx="9144000" cy="1732048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19050"/>
            <a:ext cx="16817975" cy="156966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From functional silos to value </a:t>
            </a:r>
            <a:endParaRPr lang="EN-US" sz="4800" b="1" dirty="0">
              <a:ln w="10160">
                <a:solidFill>
                  <a:schemeClr val="tx1"/>
                </a:solidFill>
                <a:prstDash val="solid"/>
              </a:ln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4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streams and systems thinking.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3618880" y="2702791"/>
            <a:ext cx="1201738" cy="155452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AEAAQAAAAAAAAZHAAAAJDRmYmQwMjA0LTUyZjYtNGIzOC04NjM3LWEyODkyMDc4Y2Rm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" y="1774825"/>
            <a:ext cx="3210603" cy="3251200"/>
          </a:xfrm>
          <a:prstGeom prst="rect">
            <a:avLst/>
          </a:prstGeom>
        </p:spPr>
      </p:pic>
      <p:pic>
        <p:nvPicPr>
          <p:cNvPr id="4" name="Picture 3" descr="value-stream-mapping-what-to-do-before-you-dive-in-12-63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275" y="1866900"/>
            <a:ext cx="3924300" cy="315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52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</TotalTime>
  <Words>352</Words>
  <Application>Microsoft Office PowerPoint</Application>
  <PresentationFormat>On-screen Show (16:9)</PresentationFormat>
  <Paragraphs>93</Paragraphs>
  <Slides>16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Tactics for Influencing Executives and Middle Management - Leading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Gallimore</dc:creator>
  <cp:lastModifiedBy>Jeff Gallimore</cp:lastModifiedBy>
  <cp:revision>127</cp:revision>
  <dcterms:created xsi:type="dcterms:W3CDTF">2015-10-11T02:20:48Z</dcterms:created>
  <dcterms:modified xsi:type="dcterms:W3CDTF">2016-10-22T22:10:08Z</dcterms:modified>
</cp:coreProperties>
</file>